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5" r:id="rId2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3" Type="http://schemas.openxmlformats.org/officeDocument/2006/relationships/slide" Target="slides/slide15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C231C9-3CC0-F48B-0B55-09AC11C6CC15}"/>
              </a:ext>
            </a:extLst>
          </p:cNvPr>
          <p:cNvSpPr>
            <a:spLocks noChangeArrowheads="1" noTextEdit="1"/>
          </p:cNvSpPr>
          <p:nvPr>
            <p:ph type="sldImg"/>
          </p:nvPr>
        </p:nvSpPr>
        <p:spPr>
          <a:ln/>
        </p:spPr>
      </p:sp>
      <p:sp>
        <p:nvSpPr>
          <p:cNvPr id="81923" name="Rectangle 3">
            <a:extLst>
              <a:ext uri="{FF2B5EF4-FFF2-40B4-BE49-F238E27FC236}">
                <a16:creationId xmlns:a16="http://schemas.microsoft.com/office/drawing/2014/main" id="{EF019F91-43CF-A684-8320-519C378895E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5.xml"/></Relationships>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3932EAE-A281-B06D-1625-FCB74BFB2262}"/>
              </a:ext>
            </a:extLst>
          </p:cNvPr>
          <p:cNvSpPr>
            <a:spLocks noGrp="1" noChangeArrowheads="1"/>
          </p:cNvSpPr>
          <p:nvPr>
            <p:ph type="title"/>
          </p:nvPr>
        </p:nvSpPr>
        <p:spPr/>
        <p:txBody>
          <a:bodyPr/>
          <a:lstStyle/>
          <a:p>
            <a:r>
              <a:rPr lang="en-US" altLang="zh-CN">
                <a:ea typeface="宋体" panose="02010600030101010101" pitchFamily="2" charset="-122"/>
              </a:rPr>
              <a:t>Renewable Portfolio Standard or  System Benefit Charge?</a:t>
            </a:r>
          </a:p>
        </p:txBody>
      </p:sp>
      <p:sp>
        <p:nvSpPr>
          <p:cNvPr id="79875" name="Rectangle 3">
            <a:extLst>
              <a:ext uri="{FF2B5EF4-FFF2-40B4-BE49-F238E27FC236}">
                <a16:creationId xmlns:a16="http://schemas.microsoft.com/office/drawing/2014/main" id="{81CEF75C-3927-1EA2-2623-61A871D067E9}"/>
              </a:ext>
            </a:extLst>
          </p:cNvPr>
          <p:cNvSpPr>
            <a:spLocks noGrp="1" noChangeArrowheads="1"/>
          </p:cNvSpPr>
          <p:nvPr>
            <p:ph type="body" idx="1"/>
          </p:nvPr>
        </p:nvSpPr>
        <p:spPr/>
        <p:txBody>
          <a:bodyPr/>
          <a:lstStyle/>
          <a:p>
            <a:r>
              <a:rPr lang="en-US" altLang="zh-CN">
                <a:ea typeface="宋体" panose="02010600030101010101" pitchFamily="2" charset="-122"/>
              </a:rPr>
              <a:t>Straight RPS lets market players decide how and when to meet standard - cost is unknown</a:t>
            </a:r>
          </a:p>
          <a:p>
            <a:r>
              <a:rPr lang="en-US" altLang="zh-CN">
                <a:ea typeface="宋体" panose="02010600030101010101" pitchFamily="2" charset="-122"/>
              </a:rPr>
              <a:t>RPS with price cap still lets market decide, but cost is capped and level of renewables is unknown</a:t>
            </a:r>
          </a:p>
          <a:p>
            <a:r>
              <a:rPr lang="en-US" altLang="zh-CN">
                <a:ea typeface="宋体" panose="02010600030101010101" pitchFamily="2" charset="-122"/>
              </a:rPr>
              <a:t>SBC collects money for some kind of administrative allocation:</a:t>
            </a:r>
          </a:p>
          <a:p>
            <a:pPr lvl="1"/>
            <a:r>
              <a:rPr lang="en-US" altLang="zh-CN">
                <a:ea typeface="宋体" panose="02010600030101010101" pitchFamily="2" charset="-122"/>
              </a:rPr>
              <a:t>level of renewables is unknown</a:t>
            </a:r>
          </a:p>
          <a:p>
            <a:pPr lvl="1"/>
            <a:r>
              <a:rPr lang="en-US" altLang="zh-CN">
                <a:ea typeface="宋体" panose="02010600030101010101" pitchFamily="2" charset="-122"/>
              </a:rPr>
              <a:t>Can be made market-oriented - maximize reactivity with market decisions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